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4" r:id="rId6"/>
    <p:sldId id="265" r:id="rId7"/>
    <p:sldId id="276" r:id="rId8"/>
    <p:sldId id="268" r:id="rId9"/>
    <p:sldId id="270" r:id="rId10"/>
    <p:sldId id="282" r:id="rId11"/>
    <p:sldId id="261" r:id="rId12"/>
    <p:sldId id="262" r:id="rId13"/>
    <p:sldId id="263" r:id="rId14"/>
    <p:sldId id="273" r:id="rId15"/>
    <p:sldId id="274" r:id="rId16"/>
    <p:sldId id="271" r:id="rId17"/>
    <p:sldId id="277" r:id="rId18"/>
    <p:sldId id="275" r:id="rId19"/>
    <p:sldId id="279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A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23"/>
    <p:restoredTop sz="86384"/>
  </p:normalViewPr>
  <p:slideViewPr>
    <p:cSldViewPr snapToGrid="0" snapToObjects="1">
      <p:cViewPr varScale="1">
        <p:scale>
          <a:sx n="117" d="100"/>
          <a:sy n="117" d="100"/>
        </p:scale>
        <p:origin x="704" y="168"/>
      </p:cViewPr>
      <p:guideLst/>
    </p:cSldViewPr>
  </p:slideViewPr>
  <p:outlineViewPr>
    <p:cViewPr>
      <p:scale>
        <a:sx n="33" d="100"/>
        <a:sy n="33" d="100"/>
      </p:scale>
      <p:origin x="0" y="-85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F32665-B79B-4625-ACFA-BC80866181F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1EB6A905-2777-4289-8B02-A24ECF1E6BDE}">
      <dgm:prSet/>
      <dgm:spPr/>
      <dgm:t>
        <a:bodyPr/>
        <a:lstStyle/>
        <a:p>
          <a:r>
            <a:rPr lang="en-US" dirty="0"/>
            <a:t>The Game Title</a:t>
          </a:r>
        </a:p>
      </dgm:t>
    </dgm:pt>
    <dgm:pt modelId="{C192BB3A-C5F3-44F5-A2BD-3F328CAAF2DE}" type="parTrans" cxnId="{1D313DDF-1BCE-4511-81C2-A37AE55DD8B9}">
      <dgm:prSet/>
      <dgm:spPr/>
      <dgm:t>
        <a:bodyPr/>
        <a:lstStyle/>
        <a:p>
          <a:endParaRPr lang="en-US"/>
        </a:p>
      </dgm:t>
    </dgm:pt>
    <dgm:pt modelId="{4001A1E4-EF80-44BC-A830-A4A841F0F3A0}" type="sibTrans" cxnId="{1D313DDF-1BCE-4511-81C2-A37AE55DD8B9}">
      <dgm:prSet/>
      <dgm:spPr/>
      <dgm:t>
        <a:bodyPr/>
        <a:lstStyle/>
        <a:p>
          <a:endParaRPr lang="en-US"/>
        </a:p>
      </dgm:t>
    </dgm:pt>
    <dgm:pt modelId="{8BBD33B8-743F-4E46-9FF9-72ABA04BEE62}">
      <dgm:prSet/>
      <dgm:spPr/>
      <dgm:t>
        <a:bodyPr/>
        <a:lstStyle/>
        <a:p>
          <a:r>
            <a:rPr lang="en-US"/>
            <a:t>Time the reviewer posted the review. </a:t>
          </a:r>
        </a:p>
      </dgm:t>
    </dgm:pt>
    <dgm:pt modelId="{8EFB817D-FD9D-49D8-BEAB-8B054DCFFAA4}" type="parTrans" cxnId="{7990F2AC-993A-481B-A20D-3108F2A12FAB}">
      <dgm:prSet/>
      <dgm:spPr/>
      <dgm:t>
        <a:bodyPr/>
        <a:lstStyle/>
        <a:p>
          <a:endParaRPr lang="en-US"/>
        </a:p>
      </dgm:t>
    </dgm:pt>
    <dgm:pt modelId="{6D9BE287-3A30-4FE0-8BB8-D48C58E356AC}" type="sibTrans" cxnId="{7990F2AC-993A-481B-A20D-3108F2A12FAB}">
      <dgm:prSet/>
      <dgm:spPr/>
      <dgm:t>
        <a:bodyPr/>
        <a:lstStyle/>
        <a:p>
          <a:endParaRPr lang="en-US"/>
        </a:p>
      </dgm:t>
    </dgm:pt>
    <dgm:pt modelId="{4659BA12-84A5-4249-93CB-1D45560BD339}">
      <dgm:prSet/>
      <dgm:spPr/>
      <dgm:t>
        <a:bodyPr/>
        <a:lstStyle/>
        <a:p>
          <a:r>
            <a:rPr lang="en-US"/>
            <a:t>If the reviewer recommended the game or not.</a:t>
          </a:r>
        </a:p>
      </dgm:t>
    </dgm:pt>
    <dgm:pt modelId="{E813584D-781F-43B2-8ADB-89378A2A24A6}" type="parTrans" cxnId="{5E696DEC-F80E-4A43-8F6B-56E79B6C5A11}">
      <dgm:prSet/>
      <dgm:spPr/>
      <dgm:t>
        <a:bodyPr/>
        <a:lstStyle/>
        <a:p>
          <a:endParaRPr lang="en-US"/>
        </a:p>
      </dgm:t>
    </dgm:pt>
    <dgm:pt modelId="{D0C049E2-CBC9-4063-B5E1-2080B4F10FF4}" type="sibTrans" cxnId="{5E696DEC-F80E-4A43-8F6B-56E79B6C5A11}">
      <dgm:prSet/>
      <dgm:spPr/>
      <dgm:t>
        <a:bodyPr/>
        <a:lstStyle/>
        <a:p>
          <a:endParaRPr lang="en-US"/>
        </a:p>
      </dgm:t>
    </dgm:pt>
    <dgm:pt modelId="{D6329BFA-EA60-4ACA-AE33-A019466CE8CF}">
      <dgm:prSet/>
      <dgm:spPr/>
      <dgm:t>
        <a:bodyPr/>
        <a:lstStyle/>
        <a:p>
          <a:r>
            <a:rPr lang="en-US" dirty="0"/>
            <a:t>The control variables such as comment and game characteristics. </a:t>
          </a:r>
        </a:p>
      </dgm:t>
    </dgm:pt>
    <dgm:pt modelId="{1D40F66F-936C-460E-95A0-108BD369AEE5}" type="parTrans" cxnId="{2B6D241F-75A7-477C-B48A-D6A1E1999B1D}">
      <dgm:prSet/>
      <dgm:spPr/>
      <dgm:t>
        <a:bodyPr/>
        <a:lstStyle/>
        <a:p>
          <a:endParaRPr lang="en-US"/>
        </a:p>
      </dgm:t>
    </dgm:pt>
    <dgm:pt modelId="{F47D40E2-F881-4CB8-8EDF-7FBE2C3FFBE5}" type="sibTrans" cxnId="{2B6D241F-75A7-477C-B48A-D6A1E1999B1D}">
      <dgm:prSet/>
      <dgm:spPr/>
      <dgm:t>
        <a:bodyPr/>
        <a:lstStyle/>
        <a:p>
          <a:endParaRPr lang="en-US"/>
        </a:p>
      </dgm:t>
    </dgm:pt>
    <dgm:pt modelId="{54C77395-11D0-4EE1-8CA4-58A09473E873}" type="pres">
      <dgm:prSet presAssocID="{66F32665-B79B-4625-ACFA-BC80866181FC}" presName="root" presStyleCnt="0">
        <dgm:presLayoutVars>
          <dgm:dir/>
          <dgm:resizeHandles val="exact"/>
        </dgm:presLayoutVars>
      </dgm:prSet>
      <dgm:spPr/>
    </dgm:pt>
    <dgm:pt modelId="{5142D79E-1015-4EAC-BAC5-8286A3423E78}" type="pres">
      <dgm:prSet presAssocID="{66F32665-B79B-4625-ACFA-BC80866181FC}" presName="container" presStyleCnt="0">
        <dgm:presLayoutVars>
          <dgm:dir/>
          <dgm:resizeHandles val="exact"/>
        </dgm:presLayoutVars>
      </dgm:prSet>
      <dgm:spPr/>
    </dgm:pt>
    <dgm:pt modelId="{7FFDAF55-EA9F-4D85-9E44-F83D28EAE918}" type="pres">
      <dgm:prSet presAssocID="{1EB6A905-2777-4289-8B02-A24ECF1E6BDE}" presName="compNode" presStyleCnt="0"/>
      <dgm:spPr/>
    </dgm:pt>
    <dgm:pt modelId="{E9731AD6-28B3-46A3-B8ED-FE90321D8C97}" type="pres">
      <dgm:prSet presAssocID="{1EB6A905-2777-4289-8B02-A24ECF1E6BDE}" presName="iconBgRect" presStyleLbl="bgShp" presStyleIdx="0" presStyleCnt="4"/>
      <dgm:spPr/>
    </dgm:pt>
    <dgm:pt modelId="{F5A42F77-98AF-45F8-904E-AF6439B04EAE}" type="pres">
      <dgm:prSet presAssocID="{1EB6A905-2777-4289-8B02-A24ECF1E6BD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81BAB847-CC3E-481B-A813-A41F6EC5A613}" type="pres">
      <dgm:prSet presAssocID="{1EB6A905-2777-4289-8B02-A24ECF1E6BDE}" presName="spaceRect" presStyleCnt="0"/>
      <dgm:spPr/>
    </dgm:pt>
    <dgm:pt modelId="{FB6037E0-566D-4021-B0E3-4EE5035281BD}" type="pres">
      <dgm:prSet presAssocID="{1EB6A905-2777-4289-8B02-A24ECF1E6BDE}" presName="textRect" presStyleLbl="revTx" presStyleIdx="0" presStyleCnt="4">
        <dgm:presLayoutVars>
          <dgm:chMax val="1"/>
          <dgm:chPref val="1"/>
        </dgm:presLayoutVars>
      </dgm:prSet>
      <dgm:spPr/>
    </dgm:pt>
    <dgm:pt modelId="{337CA38E-3F13-47ED-96C7-AAE3214C2A57}" type="pres">
      <dgm:prSet presAssocID="{4001A1E4-EF80-44BC-A830-A4A841F0F3A0}" presName="sibTrans" presStyleLbl="sibTrans2D1" presStyleIdx="0" presStyleCnt="0"/>
      <dgm:spPr/>
    </dgm:pt>
    <dgm:pt modelId="{FB1A20A7-19AD-4652-BA6A-BF797A1F20C1}" type="pres">
      <dgm:prSet presAssocID="{8BBD33B8-743F-4E46-9FF9-72ABA04BEE62}" presName="compNode" presStyleCnt="0"/>
      <dgm:spPr/>
    </dgm:pt>
    <dgm:pt modelId="{B828E8D7-6AAF-4F91-8C03-04AB9BCDA44A}" type="pres">
      <dgm:prSet presAssocID="{8BBD33B8-743F-4E46-9FF9-72ABA04BEE62}" presName="iconBgRect" presStyleLbl="bgShp" presStyleIdx="1" presStyleCnt="4"/>
      <dgm:spPr/>
    </dgm:pt>
    <dgm:pt modelId="{A9E09E4A-10B2-4C4A-9B6E-12F1AC56217C}" type="pres">
      <dgm:prSet presAssocID="{8BBD33B8-743F-4E46-9FF9-72ABA04BEE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AB44577-1A30-4CFF-B974-E6198BAD7FB7}" type="pres">
      <dgm:prSet presAssocID="{8BBD33B8-743F-4E46-9FF9-72ABA04BEE62}" presName="spaceRect" presStyleCnt="0"/>
      <dgm:spPr/>
    </dgm:pt>
    <dgm:pt modelId="{64B0CEE4-1EBA-4C58-A791-71A9F5AE6281}" type="pres">
      <dgm:prSet presAssocID="{8BBD33B8-743F-4E46-9FF9-72ABA04BEE62}" presName="textRect" presStyleLbl="revTx" presStyleIdx="1" presStyleCnt="4">
        <dgm:presLayoutVars>
          <dgm:chMax val="1"/>
          <dgm:chPref val="1"/>
        </dgm:presLayoutVars>
      </dgm:prSet>
      <dgm:spPr/>
    </dgm:pt>
    <dgm:pt modelId="{FB3C1656-B9F2-458B-A3C3-E2437C56C2C1}" type="pres">
      <dgm:prSet presAssocID="{6D9BE287-3A30-4FE0-8BB8-D48C58E356AC}" presName="sibTrans" presStyleLbl="sibTrans2D1" presStyleIdx="0" presStyleCnt="0"/>
      <dgm:spPr/>
    </dgm:pt>
    <dgm:pt modelId="{709E5C67-E67D-4C5C-933C-CFDB3AA73BEB}" type="pres">
      <dgm:prSet presAssocID="{4659BA12-84A5-4249-93CB-1D45560BD339}" presName="compNode" presStyleCnt="0"/>
      <dgm:spPr/>
    </dgm:pt>
    <dgm:pt modelId="{0085EB8F-07D7-4041-8D01-6E63706AF714}" type="pres">
      <dgm:prSet presAssocID="{4659BA12-84A5-4249-93CB-1D45560BD339}" presName="iconBgRect" presStyleLbl="bgShp" presStyleIdx="2" presStyleCnt="4"/>
      <dgm:spPr/>
    </dgm:pt>
    <dgm:pt modelId="{DE59BE26-B418-4660-B6C8-E3CC68AEFDAE}" type="pres">
      <dgm:prSet presAssocID="{4659BA12-84A5-4249-93CB-1D45560BD3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3FDCC52E-294F-44DC-B9DE-C0F54E2932D5}" type="pres">
      <dgm:prSet presAssocID="{4659BA12-84A5-4249-93CB-1D45560BD339}" presName="spaceRect" presStyleCnt="0"/>
      <dgm:spPr/>
    </dgm:pt>
    <dgm:pt modelId="{C9EACC53-3DE5-4428-A6FE-BE83E1B23751}" type="pres">
      <dgm:prSet presAssocID="{4659BA12-84A5-4249-93CB-1D45560BD339}" presName="textRect" presStyleLbl="revTx" presStyleIdx="2" presStyleCnt="4">
        <dgm:presLayoutVars>
          <dgm:chMax val="1"/>
          <dgm:chPref val="1"/>
        </dgm:presLayoutVars>
      </dgm:prSet>
      <dgm:spPr/>
    </dgm:pt>
    <dgm:pt modelId="{1EAFEE57-786B-4FAD-B501-48F306D97E06}" type="pres">
      <dgm:prSet presAssocID="{D0C049E2-CBC9-4063-B5E1-2080B4F10FF4}" presName="sibTrans" presStyleLbl="sibTrans2D1" presStyleIdx="0" presStyleCnt="0"/>
      <dgm:spPr/>
    </dgm:pt>
    <dgm:pt modelId="{2EF9233B-BAEA-41C8-B1F3-F1D4D586D945}" type="pres">
      <dgm:prSet presAssocID="{D6329BFA-EA60-4ACA-AE33-A019466CE8CF}" presName="compNode" presStyleCnt="0"/>
      <dgm:spPr/>
    </dgm:pt>
    <dgm:pt modelId="{FC34A2A2-DC9B-4EE9-A4D1-C4D0752F89EE}" type="pres">
      <dgm:prSet presAssocID="{D6329BFA-EA60-4ACA-AE33-A019466CE8CF}" presName="iconBgRect" presStyleLbl="bgShp" presStyleIdx="3" presStyleCnt="4"/>
      <dgm:spPr/>
    </dgm:pt>
    <dgm:pt modelId="{3079F344-D174-44EF-A488-3D3ABC94BFC6}" type="pres">
      <dgm:prSet presAssocID="{D6329BFA-EA60-4ACA-AE33-A019466CE8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19A87DB-6D97-409E-B33B-F9772FDB7BD1}" type="pres">
      <dgm:prSet presAssocID="{D6329BFA-EA60-4ACA-AE33-A019466CE8CF}" presName="spaceRect" presStyleCnt="0"/>
      <dgm:spPr/>
    </dgm:pt>
    <dgm:pt modelId="{1AAEA809-BA76-4131-9635-56F766EEAFD2}" type="pres">
      <dgm:prSet presAssocID="{D6329BFA-EA60-4ACA-AE33-A019466CE8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53CA03-C087-4E74-9826-5B2F89045935}" type="presOf" srcId="{66F32665-B79B-4625-ACFA-BC80866181FC}" destId="{54C77395-11D0-4EE1-8CA4-58A09473E873}" srcOrd="0" destOrd="0" presId="urn:microsoft.com/office/officeart/2018/2/layout/IconCircleList"/>
    <dgm:cxn modelId="{98CEA814-CC8B-4FDC-8208-735AB983A349}" type="presOf" srcId="{4659BA12-84A5-4249-93CB-1D45560BD339}" destId="{C9EACC53-3DE5-4428-A6FE-BE83E1B23751}" srcOrd="0" destOrd="0" presId="urn:microsoft.com/office/officeart/2018/2/layout/IconCircleList"/>
    <dgm:cxn modelId="{2B6D241F-75A7-477C-B48A-D6A1E1999B1D}" srcId="{66F32665-B79B-4625-ACFA-BC80866181FC}" destId="{D6329BFA-EA60-4ACA-AE33-A019466CE8CF}" srcOrd="3" destOrd="0" parTransId="{1D40F66F-936C-460E-95A0-108BD369AEE5}" sibTransId="{F47D40E2-F881-4CB8-8EDF-7FBE2C3FFBE5}"/>
    <dgm:cxn modelId="{64771936-5AAC-4AD3-A0B0-ACED44AE20D9}" type="presOf" srcId="{4001A1E4-EF80-44BC-A830-A4A841F0F3A0}" destId="{337CA38E-3F13-47ED-96C7-AAE3214C2A57}" srcOrd="0" destOrd="0" presId="urn:microsoft.com/office/officeart/2018/2/layout/IconCircleList"/>
    <dgm:cxn modelId="{DE48287C-BBC9-4B7F-9F75-26B532521B9F}" type="presOf" srcId="{D0C049E2-CBC9-4063-B5E1-2080B4F10FF4}" destId="{1EAFEE57-786B-4FAD-B501-48F306D97E06}" srcOrd="0" destOrd="0" presId="urn:microsoft.com/office/officeart/2018/2/layout/IconCircleList"/>
    <dgm:cxn modelId="{CF778A83-5E4A-436C-811F-8DB1C6BE5E59}" type="presOf" srcId="{D6329BFA-EA60-4ACA-AE33-A019466CE8CF}" destId="{1AAEA809-BA76-4131-9635-56F766EEAFD2}" srcOrd="0" destOrd="0" presId="urn:microsoft.com/office/officeart/2018/2/layout/IconCircleList"/>
    <dgm:cxn modelId="{415ECE97-5FBB-40AA-8450-B8B4FAC26403}" type="presOf" srcId="{8BBD33B8-743F-4E46-9FF9-72ABA04BEE62}" destId="{64B0CEE4-1EBA-4C58-A791-71A9F5AE6281}" srcOrd="0" destOrd="0" presId="urn:microsoft.com/office/officeart/2018/2/layout/IconCircleList"/>
    <dgm:cxn modelId="{7990F2AC-993A-481B-A20D-3108F2A12FAB}" srcId="{66F32665-B79B-4625-ACFA-BC80866181FC}" destId="{8BBD33B8-743F-4E46-9FF9-72ABA04BEE62}" srcOrd="1" destOrd="0" parTransId="{8EFB817D-FD9D-49D8-BEAB-8B054DCFFAA4}" sibTransId="{6D9BE287-3A30-4FE0-8BB8-D48C58E356AC}"/>
    <dgm:cxn modelId="{6B68DFB6-37CC-49CB-9310-0D81354303A3}" type="presOf" srcId="{6D9BE287-3A30-4FE0-8BB8-D48C58E356AC}" destId="{FB3C1656-B9F2-458B-A3C3-E2437C56C2C1}" srcOrd="0" destOrd="0" presId="urn:microsoft.com/office/officeart/2018/2/layout/IconCircleList"/>
    <dgm:cxn modelId="{1D313DDF-1BCE-4511-81C2-A37AE55DD8B9}" srcId="{66F32665-B79B-4625-ACFA-BC80866181FC}" destId="{1EB6A905-2777-4289-8B02-A24ECF1E6BDE}" srcOrd="0" destOrd="0" parTransId="{C192BB3A-C5F3-44F5-A2BD-3F328CAAF2DE}" sibTransId="{4001A1E4-EF80-44BC-A830-A4A841F0F3A0}"/>
    <dgm:cxn modelId="{5E696DEC-F80E-4A43-8F6B-56E79B6C5A11}" srcId="{66F32665-B79B-4625-ACFA-BC80866181FC}" destId="{4659BA12-84A5-4249-93CB-1D45560BD339}" srcOrd="2" destOrd="0" parTransId="{E813584D-781F-43B2-8ADB-89378A2A24A6}" sibTransId="{D0C049E2-CBC9-4063-B5E1-2080B4F10FF4}"/>
    <dgm:cxn modelId="{7F14AEFF-0DA2-4AF2-B5F3-F5AF9BEDFCD9}" type="presOf" srcId="{1EB6A905-2777-4289-8B02-A24ECF1E6BDE}" destId="{FB6037E0-566D-4021-B0E3-4EE5035281BD}" srcOrd="0" destOrd="0" presId="urn:microsoft.com/office/officeart/2018/2/layout/IconCircleList"/>
    <dgm:cxn modelId="{698B521E-5301-48D1-BCBD-41AA7F1E2BF6}" type="presParOf" srcId="{54C77395-11D0-4EE1-8CA4-58A09473E873}" destId="{5142D79E-1015-4EAC-BAC5-8286A3423E78}" srcOrd="0" destOrd="0" presId="urn:microsoft.com/office/officeart/2018/2/layout/IconCircleList"/>
    <dgm:cxn modelId="{9F2D793B-8FED-4E40-95AD-D4A732F57F8F}" type="presParOf" srcId="{5142D79E-1015-4EAC-BAC5-8286A3423E78}" destId="{7FFDAF55-EA9F-4D85-9E44-F83D28EAE918}" srcOrd="0" destOrd="0" presId="urn:microsoft.com/office/officeart/2018/2/layout/IconCircleList"/>
    <dgm:cxn modelId="{B6A59033-00DA-4155-BDFB-5A546B498DA9}" type="presParOf" srcId="{7FFDAF55-EA9F-4D85-9E44-F83D28EAE918}" destId="{E9731AD6-28B3-46A3-B8ED-FE90321D8C97}" srcOrd="0" destOrd="0" presId="urn:microsoft.com/office/officeart/2018/2/layout/IconCircleList"/>
    <dgm:cxn modelId="{2A0BAA7F-BDF0-4C7E-9052-32BF25916025}" type="presParOf" srcId="{7FFDAF55-EA9F-4D85-9E44-F83D28EAE918}" destId="{F5A42F77-98AF-45F8-904E-AF6439B04EAE}" srcOrd="1" destOrd="0" presId="urn:microsoft.com/office/officeart/2018/2/layout/IconCircleList"/>
    <dgm:cxn modelId="{36E76EF5-0E32-4777-B86B-99B1626364D8}" type="presParOf" srcId="{7FFDAF55-EA9F-4D85-9E44-F83D28EAE918}" destId="{81BAB847-CC3E-481B-A813-A41F6EC5A613}" srcOrd="2" destOrd="0" presId="urn:microsoft.com/office/officeart/2018/2/layout/IconCircleList"/>
    <dgm:cxn modelId="{BABC2A7F-1B57-46A0-AFD3-E816A29869BF}" type="presParOf" srcId="{7FFDAF55-EA9F-4D85-9E44-F83D28EAE918}" destId="{FB6037E0-566D-4021-B0E3-4EE5035281BD}" srcOrd="3" destOrd="0" presId="urn:microsoft.com/office/officeart/2018/2/layout/IconCircleList"/>
    <dgm:cxn modelId="{053EDBA6-3B9A-4AE6-887A-46C1B73E9469}" type="presParOf" srcId="{5142D79E-1015-4EAC-BAC5-8286A3423E78}" destId="{337CA38E-3F13-47ED-96C7-AAE3214C2A57}" srcOrd="1" destOrd="0" presId="urn:microsoft.com/office/officeart/2018/2/layout/IconCircleList"/>
    <dgm:cxn modelId="{A5FC5261-1A60-432D-9633-BC14BC5F7BAA}" type="presParOf" srcId="{5142D79E-1015-4EAC-BAC5-8286A3423E78}" destId="{FB1A20A7-19AD-4652-BA6A-BF797A1F20C1}" srcOrd="2" destOrd="0" presId="urn:microsoft.com/office/officeart/2018/2/layout/IconCircleList"/>
    <dgm:cxn modelId="{0C057C13-E1F0-4DA2-9D28-23905577EA53}" type="presParOf" srcId="{FB1A20A7-19AD-4652-BA6A-BF797A1F20C1}" destId="{B828E8D7-6AAF-4F91-8C03-04AB9BCDA44A}" srcOrd="0" destOrd="0" presId="urn:microsoft.com/office/officeart/2018/2/layout/IconCircleList"/>
    <dgm:cxn modelId="{A69691B4-A4AB-45CD-85F9-DA342D962FC4}" type="presParOf" srcId="{FB1A20A7-19AD-4652-BA6A-BF797A1F20C1}" destId="{A9E09E4A-10B2-4C4A-9B6E-12F1AC56217C}" srcOrd="1" destOrd="0" presId="urn:microsoft.com/office/officeart/2018/2/layout/IconCircleList"/>
    <dgm:cxn modelId="{7F984799-0E68-456C-A616-9B3A9053634B}" type="presParOf" srcId="{FB1A20A7-19AD-4652-BA6A-BF797A1F20C1}" destId="{1AB44577-1A30-4CFF-B974-E6198BAD7FB7}" srcOrd="2" destOrd="0" presId="urn:microsoft.com/office/officeart/2018/2/layout/IconCircleList"/>
    <dgm:cxn modelId="{0DFDADCD-1492-4336-AB1B-BC0738F6FB1F}" type="presParOf" srcId="{FB1A20A7-19AD-4652-BA6A-BF797A1F20C1}" destId="{64B0CEE4-1EBA-4C58-A791-71A9F5AE6281}" srcOrd="3" destOrd="0" presId="urn:microsoft.com/office/officeart/2018/2/layout/IconCircleList"/>
    <dgm:cxn modelId="{0B261581-73F0-40C1-87DD-28288BD80968}" type="presParOf" srcId="{5142D79E-1015-4EAC-BAC5-8286A3423E78}" destId="{FB3C1656-B9F2-458B-A3C3-E2437C56C2C1}" srcOrd="3" destOrd="0" presId="urn:microsoft.com/office/officeart/2018/2/layout/IconCircleList"/>
    <dgm:cxn modelId="{D77DB166-E5B0-4E88-9230-018336EC3F01}" type="presParOf" srcId="{5142D79E-1015-4EAC-BAC5-8286A3423E78}" destId="{709E5C67-E67D-4C5C-933C-CFDB3AA73BEB}" srcOrd="4" destOrd="0" presId="urn:microsoft.com/office/officeart/2018/2/layout/IconCircleList"/>
    <dgm:cxn modelId="{0B54D291-BB49-455B-BE1B-2117A7A3B301}" type="presParOf" srcId="{709E5C67-E67D-4C5C-933C-CFDB3AA73BEB}" destId="{0085EB8F-07D7-4041-8D01-6E63706AF714}" srcOrd="0" destOrd="0" presId="urn:microsoft.com/office/officeart/2018/2/layout/IconCircleList"/>
    <dgm:cxn modelId="{9EB4AFB0-4C9C-42CC-9166-D1280357D0E5}" type="presParOf" srcId="{709E5C67-E67D-4C5C-933C-CFDB3AA73BEB}" destId="{DE59BE26-B418-4660-B6C8-E3CC68AEFDAE}" srcOrd="1" destOrd="0" presId="urn:microsoft.com/office/officeart/2018/2/layout/IconCircleList"/>
    <dgm:cxn modelId="{0FDC8E87-34E6-4D9A-8735-846694ACF398}" type="presParOf" srcId="{709E5C67-E67D-4C5C-933C-CFDB3AA73BEB}" destId="{3FDCC52E-294F-44DC-B9DE-C0F54E2932D5}" srcOrd="2" destOrd="0" presId="urn:microsoft.com/office/officeart/2018/2/layout/IconCircleList"/>
    <dgm:cxn modelId="{4956B858-7E63-4F3D-A05D-BFD3CF3FDE0B}" type="presParOf" srcId="{709E5C67-E67D-4C5C-933C-CFDB3AA73BEB}" destId="{C9EACC53-3DE5-4428-A6FE-BE83E1B23751}" srcOrd="3" destOrd="0" presId="urn:microsoft.com/office/officeart/2018/2/layout/IconCircleList"/>
    <dgm:cxn modelId="{2EED30D4-46AD-4717-8016-B6D8D41EB3FD}" type="presParOf" srcId="{5142D79E-1015-4EAC-BAC5-8286A3423E78}" destId="{1EAFEE57-786B-4FAD-B501-48F306D97E06}" srcOrd="5" destOrd="0" presId="urn:microsoft.com/office/officeart/2018/2/layout/IconCircleList"/>
    <dgm:cxn modelId="{1D5B3FD0-3504-45B9-8F76-B3731932A11F}" type="presParOf" srcId="{5142D79E-1015-4EAC-BAC5-8286A3423E78}" destId="{2EF9233B-BAEA-41C8-B1F3-F1D4D586D945}" srcOrd="6" destOrd="0" presId="urn:microsoft.com/office/officeart/2018/2/layout/IconCircleList"/>
    <dgm:cxn modelId="{F04738D0-D68E-4893-AF62-5322DCC8F7EB}" type="presParOf" srcId="{2EF9233B-BAEA-41C8-B1F3-F1D4D586D945}" destId="{FC34A2A2-DC9B-4EE9-A4D1-C4D0752F89EE}" srcOrd="0" destOrd="0" presId="urn:microsoft.com/office/officeart/2018/2/layout/IconCircleList"/>
    <dgm:cxn modelId="{C3585F77-55DA-4618-8357-C3C840980210}" type="presParOf" srcId="{2EF9233B-BAEA-41C8-B1F3-F1D4D586D945}" destId="{3079F344-D174-44EF-A488-3D3ABC94BFC6}" srcOrd="1" destOrd="0" presId="urn:microsoft.com/office/officeart/2018/2/layout/IconCircleList"/>
    <dgm:cxn modelId="{55CD54E0-1C13-46C4-8239-CC34063135EB}" type="presParOf" srcId="{2EF9233B-BAEA-41C8-B1F3-F1D4D586D945}" destId="{D19A87DB-6D97-409E-B33B-F9772FDB7BD1}" srcOrd="2" destOrd="0" presId="urn:microsoft.com/office/officeart/2018/2/layout/IconCircleList"/>
    <dgm:cxn modelId="{F1C8E80B-40B1-4BD8-AE34-46B1BC1C155B}" type="presParOf" srcId="{2EF9233B-BAEA-41C8-B1F3-F1D4D586D945}" destId="{1AAEA809-BA76-4131-9635-56F766EEAFD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31AD6-28B3-46A3-B8ED-FE90321D8C97}">
      <dsp:nvSpPr>
        <dsp:cNvPr id="0" name=""/>
        <dsp:cNvSpPr/>
      </dsp:nvSpPr>
      <dsp:spPr>
        <a:xfrm>
          <a:off x="107822" y="1116660"/>
          <a:ext cx="994578" cy="9945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42F77-98AF-45F8-904E-AF6439B04EAE}">
      <dsp:nvSpPr>
        <dsp:cNvPr id="0" name=""/>
        <dsp:cNvSpPr/>
      </dsp:nvSpPr>
      <dsp:spPr>
        <a:xfrm>
          <a:off x="316684" y="1325522"/>
          <a:ext cx="576855" cy="57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037E0-566D-4021-B0E3-4EE5035281BD}">
      <dsp:nvSpPr>
        <dsp:cNvPr id="0" name=""/>
        <dsp:cNvSpPr/>
      </dsp:nvSpPr>
      <dsp:spPr>
        <a:xfrm>
          <a:off x="1315525" y="1116660"/>
          <a:ext cx="2344364" cy="994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Game Title</a:t>
          </a:r>
        </a:p>
      </dsp:txBody>
      <dsp:txXfrm>
        <a:off x="1315525" y="1116660"/>
        <a:ext cx="2344364" cy="994578"/>
      </dsp:txXfrm>
    </dsp:sp>
    <dsp:sp modelId="{B828E8D7-6AAF-4F91-8C03-04AB9BCDA44A}">
      <dsp:nvSpPr>
        <dsp:cNvPr id="0" name=""/>
        <dsp:cNvSpPr/>
      </dsp:nvSpPr>
      <dsp:spPr>
        <a:xfrm>
          <a:off x="4068377" y="1116660"/>
          <a:ext cx="994578" cy="9945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09E4A-10B2-4C4A-9B6E-12F1AC56217C}">
      <dsp:nvSpPr>
        <dsp:cNvPr id="0" name=""/>
        <dsp:cNvSpPr/>
      </dsp:nvSpPr>
      <dsp:spPr>
        <a:xfrm>
          <a:off x="4277238" y="1325522"/>
          <a:ext cx="576855" cy="57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0CEE4-1EBA-4C58-A791-71A9F5AE6281}">
      <dsp:nvSpPr>
        <dsp:cNvPr id="0" name=""/>
        <dsp:cNvSpPr/>
      </dsp:nvSpPr>
      <dsp:spPr>
        <a:xfrm>
          <a:off x="5276080" y="1116660"/>
          <a:ext cx="2344364" cy="994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Time the reviewer posted the review. </a:t>
          </a:r>
        </a:p>
      </dsp:txBody>
      <dsp:txXfrm>
        <a:off x="5276080" y="1116660"/>
        <a:ext cx="2344364" cy="994578"/>
      </dsp:txXfrm>
    </dsp:sp>
    <dsp:sp modelId="{0085EB8F-07D7-4041-8D01-6E63706AF714}">
      <dsp:nvSpPr>
        <dsp:cNvPr id="0" name=""/>
        <dsp:cNvSpPr/>
      </dsp:nvSpPr>
      <dsp:spPr>
        <a:xfrm>
          <a:off x="107822" y="2976084"/>
          <a:ext cx="994578" cy="9945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9BE26-B418-4660-B6C8-E3CC68AEFDAE}">
      <dsp:nvSpPr>
        <dsp:cNvPr id="0" name=""/>
        <dsp:cNvSpPr/>
      </dsp:nvSpPr>
      <dsp:spPr>
        <a:xfrm>
          <a:off x="316684" y="3184946"/>
          <a:ext cx="576855" cy="57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ACC53-3DE5-4428-A6FE-BE83E1B23751}">
      <dsp:nvSpPr>
        <dsp:cNvPr id="0" name=""/>
        <dsp:cNvSpPr/>
      </dsp:nvSpPr>
      <dsp:spPr>
        <a:xfrm>
          <a:off x="1315525" y="2976084"/>
          <a:ext cx="2344364" cy="994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the reviewer recommended the game or not.</a:t>
          </a:r>
        </a:p>
      </dsp:txBody>
      <dsp:txXfrm>
        <a:off x="1315525" y="2976084"/>
        <a:ext cx="2344364" cy="994578"/>
      </dsp:txXfrm>
    </dsp:sp>
    <dsp:sp modelId="{FC34A2A2-DC9B-4EE9-A4D1-C4D0752F89EE}">
      <dsp:nvSpPr>
        <dsp:cNvPr id="0" name=""/>
        <dsp:cNvSpPr/>
      </dsp:nvSpPr>
      <dsp:spPr>
        <a:xfrm>
          <a:off x="4068377" y="2976084"/>
          <a:ext cx="994578" cy="9945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9F344-D174-44EF-A488-3D3ABC94BFC6}">
      <dsp:nvSpPr>
        <dsp:cNvPr id="0" name=""/>
        <dsp:cNvSpPr/>
      </dsp:nvSpPr>
      <dsp:spPr>
        <a:xfrm>
          <a:off x="4277238" y="3184946"/>
          <a:ext cx="576855" cy="57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EA809-BA76-4131-9635-56F766EEAFD2}">
      <dsp:nvSpPr>
        <dsp:cNvPr id="0" name=""/>
        <dsp:cNvSpPr/>
      </dsp:nvSpPr>
      <dsp:spPr>
        <a:xfrm>
          <a:off x="5276080" y="2976084"/>
          <a:ext cx="2344364" cy="994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control variables such as comment and game characteristics. </a:t>
          </a:r>
        </a:p>
      </dsp:txBody>
      <dsp:txXfrm>
        <a:off x="5276080" y="2976084"/>
        <a:ext cx="2344364" cy="994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D0A0C-2F0B-6B47-8C6F-96C3EBCCCE12}" type="datetimeFigureOut">
              <a:rPr lang="en-US" smtClean="0"/>
              <a:t>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4304-7B6A-1C47-A134-3A2A1AB66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38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AAEA-3382-0340-B2EE-B22592D14A23}" type="datetime1">
              <a:rPr lang="es-ES_tradnl" smtClean="0"/>
              <a:t>24/1/20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Nishant Das - 13th May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1EDA7111-BE47-DA48-BFA4-4E2E5EAE7A6A}" type="slidenum">
              <a:rPr lang="en-US" smtClean="0"/>
              <a:pPr/>
              <a:t>‹#›</a:t>
            </a:fld>
            <a:r>
              <a:rPr lang="en-US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190204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CD9C-DBA4-3C44-9EBD-BEAD5EE2EE19}" type="datetime1">
              <a:rPr lang="es-ES_tradnl" smtClean="0"/>
              <a:t>24/1/20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Nishant Das - 13th May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3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1564-53A5-934D-BCA1-B7D0D7C2AE01}" type="datetime1">
              <a:rPr lang="es-ES_tradnl" smtClean="0"/>
              <a:t>24/1/20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Nishant Das - 13th May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3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EF3D-F956-B24B-850E-DA2F2E098B9D}" type="datetime1">
              <a:rPr lang="es-ES_tradnl" smtClean="0"/>
              <a:t>24/1/20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Nishant Das - 13th May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1EDA7111-BE47-DA48-BFA4-4E2E5EAE7A6A}" type="slidenum">
              <a:rPr lang="en-US" smtClean="0"/>
              <a:pPr/>
              <a:t>‹#›</a:t>
            </a:fld>
            <a:r>
              <a:rPr lang="en-US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543658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60C1C-1984-8C4A-B606-D03C62856D67}" type="datetime1">
              <a:rPr lang="es-ES_tradnl" smtClean="0"/>
              <a:t>24/1/20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Nishant Das - 13th May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1EDA7111-BE47-DA48-BFA4-4E2E5EAE7A6A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/>
              <a:t>of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01CA2-4350-534E-9A46-E5657A608345}" type="datetime1">
              <a:rPr lang="es-ES_tradnl" smtClean="0"/>
              <a:t>24/1/20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Nishant Das - 13th May 2019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2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49778-6976-B74C-8604-36DDB85DD4E1}" type="datetime1">
              <a:rPr lang="es-ES_tradnl" smtClean="0"/>
              <a:t>24/1/20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Nishant Das - 13th May 2019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2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B074-91DE-F04E-BC43-9D177CE64F4D}" type="datetime1">
              <a:rPr lang="es-ES_tradnl" smtClean="0"/>
              <a:t>24/1/20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Nishant Das - 13th May 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9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FB98-6ECD-8D45-B5B6-B31363AECECC}" type="datetime1">
              <a:rPr lang="es-ES_tradnl" smtClean="0"/>
              <a:t>24/1/20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Nishant Das - 13th May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7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382EB-5462-E84F-83F7-9C4A5E4F8A20}" type="datetime1">
              <a:rPr lang="es-ES_tradnl" smtClean="0"/>
              <a:t>24/1/20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dirty="0"/>
              <a:t>Nishant Das - 13th May 2019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76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76AE-D05F-8640-A74D-54E8EE55FAF4}" type="datetime1">
              <a:rPr lang="es-ES_tradnl" smtClean="0"/>
              <a:t>24/1/20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" dirty="0"/>
              <a:t>Nishant Das - 13th May 2019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5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3D03F58-7219-5241-8DA3-3FCA332AC9FA}" type="datetime1">
              <a:rPr lang="es-ES_tradnl" smtClean="0"/>
              <a:t>24/1/20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" dirty="0"/>
              <a:t>Econometrics II - Final Project - Nishant Das - 13th May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</a:t>
            </a:r>
            <a:fld id="{1EDA7111-BE47-DA48-BFA4-4E2E5EAE7A6A}" type="slidenum">
              <a:rPr lang="en-US" smtClean="0"/>
              <a:pPr/>
              <a:t>‹#›</a:t>
            </a:fld>
            <a:r>
              <a:rPr lang="en-US" dirty="0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68182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4E771-A3FD-5E48-99FA-2CCA03F47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8489" y="772692"/>
            <a:ext cx="7266587" cy="325526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Dynamic Alignment to Consumer Sentiments using Online Platforms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D4DB3-F362-6648-9C82-5C333D1D8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4397" y="4670246"/>
            <a:ext cx="6714232" cy="914400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Nishant Das</a:t>
            </a:r>
          </a:p>
          <a:p>
            <a:pPr algn="r"/>
            <a:r>
              <a:rPr lang="en-US" b="1" dirty="0">
                <a:solidFill>
                  <a:schemeClr val="accent1"/>
                </a:solidFill>
              </a:rPr>
              <a:t>13</a:t>
            </a:r>
            <a:r>
              <a:rPr lang="en-US" b="1" baseline="30000" dirty="0">
                <a:solidFill>
                  <a:schemeClr val="accent1"/>
                </a:solidFill>
              </a:rPr>
              <a:t>th</a:t>
            </a:r>
            <a:r>
              <a:rPr lang="en-US" b="1" dirty="0">
                <a:solidFill>
                  <a:schemeClr val="accent1"/>
                </a:solidFill>
              </a:rPr>
              <a:t> May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DD6AE-EE92-DB4D-AFD7-5A257EDC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74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4291B-CACB-D945-B02E-9E0F2584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E2EC7-0B41-1E44-B487-DAD35D8F4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n-US" dirty="0"/>
              <a:t>Consumer ratings in online forums can detect change in consumer sentiments.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2919E-F159-F44B-8521-8F3474F5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F796-6DE1-7643-A532-B477DCCE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Study Specific Data Attributes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3741A8-D101-4E40-8500-A3288123BA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99900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CEB00-8FEB-DC45-8D57-BC68CE47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9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0C2EA-FB8E-A440-8B46-7631BDC3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7DA5-63C5-DD42-BBC4-BEEB78579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n-US" dirty="0"/>
              <a:t>Reviews from December 2010 to February 2019</a:t>
            </a:r>
          </a:p>
          <a:p>
            <a:r>
              <a:rPr lang="en-US" dirty="0"/>
              <a:t>433321 reviews in total</a:t>
            </a:r>
          </a:p>
          <a:p>
            <a:r>
              <a:rPr lang="en-US" dirty="0"/>
              <a:t>48 titles in total</a:t>
            </a:r>
          </a:p>
          <a:p>
            <a:r>
              <a:rPr lang="en-US" dirty="0"/>
              <a:t>Collapsed titles with less than 10 reviews as “Others” for the data summary and statistics and graphs. For models, not.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15508-CF85-0F48-9BD2-90CC3CE4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DA7111-BE47-DA48-BFA4-4E2E5EAE7A6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F37826C-4A8B-4AA5-BE8C-A755B1970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B47C81-5765-4486-9BD1-E0EB32F4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C98F3A3-40EE-441A-B2C5-11D679551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F81E6-4845-4DC0-84A6-AF070685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872C4-1689-504C-BB3D-08A740B8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42984"/>
            <a:ext cx="10210862" cy="106569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spc="-100" dirty="0"/>
              <a:t>Some Game &amp; Consumer Statistics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9E83A2-273B-8141-BA63-08D99EFFD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79" y="219657"/>
            <a:ext cx="11464930" cy="4041387"/>
          </a:xfrm>
          <a:prstGeom prst="rect">
            <a:avLst/>
          </a:prstGeom>
        </p:spPr>
      </p:pic>
      <p:pic>
        <p:nvPicPr>
          <p:cNvPr id="18" name="Picture 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1128CB2-1897-C843-8480-C8FB2B45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9673"/>
            <a:ext cx="11707367" cy="66865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48EF514-7D0D-3041-BFE5-201CA5E0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7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ED7C9-682A-684B-BF6D-C3D26F02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sz="2800"/>
              <a:t>Average Recommendation Score per day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F54F6B-D85D-134B-B35C-E6C40943F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61606" y="1683143"/>
                <a:ext cx="6627377" cy="34917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average recommendation score per day is used as the independent variable to test the diff-in-diff. </a:t>
                </a:r>
              </a:p>
              <a:p>
                <a:r>
                  <a:rPr lang="en-US" dirty="0"/>
                  <a:t>It is a measure to capture public sentiment of a given game on a given day.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𝐴𝑣𝑔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𝑅𝑒𝑐𝑜𝑚𝑚𝑒𝑛𝑑𝑎𝑡𝑖𝑜𝑛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𝑑𝑎𝑦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𝑁𝑢𝑚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𝑅𝑒𝑐𝑜𝑚𝑚𝑒𝑛𝑑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𝑔𝑖𝑣𝑒𝑛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𝑁𝑢𝑚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𝑅𝑒𝑐𝑐𝑜𝑚𝑒𝑛𝑑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𝑁𝑢𝑚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𝑁𝑜𝑡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𝑅𝑒𝑐𝑐𝑜𝑚𝑒𝑛𝑑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Will vary between 0 and 1 per game per day. 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F54F6B-D85D-134B-B35C-E6C40943F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1606" y="1683143"/>
                <a:ext cx="6627377" cy="3491713"/>
              </a:xfrm>
              <a:blipFill>
                <a:blip r:embed="rId2"/>
                <a:stretch>
                  <a:fillRect l="-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92A12-5451-1D4F-91A7-1FB66929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8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ED7C9-682A-684B-BF6D-C3D26F02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sz="2800" dirty="0"/>
              <a:t>Diff-in-Diff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F54F6B-D85D-134B-B35C-E6C40943F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61606" y="1683143"/>
                <a:ext cx="7178353" cy="3491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𝑨𝑹𝑺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𝑴𝒐𝒅𝒅𝒆𝒅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𝑴𝒐𝒅𝑻𝒊𝒎𝒆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1" i="1">
                                  <a:latin typeface="Cambria Math" panose="02040503050406030204" pitchFamily="18" charset="0"/>
                                </a:rPr>
                                <m:t>𝑴𝒐𝒅𝒅𝒆𝒅</m:t>
                              </m:r>
                            </m:e>
                            <m:sub>
                              <m:r>
                                <a:rPr lang="en-US" sz="13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3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1" i="1">
                                  <a:latin typeface="Cambria Math" panose="02040503050406030204" pitchFamily="18" charset="0"/>
                                </a:rPr>
                                <m:t>𝑴𝒐𝒅𝑻𝒊𝒎𝒆</m:t>
                              </m:r>
                            </m:e>
                            <m:sub>
                              <m:r>
                                <a:rPr lang="en-US" sz="13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1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𝑪𝒐𝒏𝒕𝒓𝒐𝒍𝒔</m:t>
                      </m:r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𝒊𝒕</m:t>
                          </m:r>
                        </m:sub>
                      </m:sSub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300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sz="1400" dirty="0" err="1"/>
                  <a:t>Modded</a:t>
                </a:r>
                <a:r>
                  <a:rPr lang="en-US" sz="1400" dirty="0"/>
                  <a:t> – Dummy variable if the game was </a:t>
                </a:r>
                <a:r>
                  <a:rPr lang="en-US" sz="1400" dirty="0" err="1"/>
                  <a:t>Modded</a:t>
                </a:r>
                <a:r>
                  <a:rPr lang="en-US" sz="1400" dirty="0"/>
                  <a:t> (1) or not (0). </a:t>
                </a:r>
              </a:p>
              <a:p>
                <a:pPr marL="0" indent="0">
                  <a:buNone/>
                </a:pPr>
                <a:r>
                  <a:rPr lang="en-US" sz="1400" dirty="0" err="1"/>
                  <a:t>ModTime</a:t>
                </a:r>
                <a:r>
                  <a:rPr lang="en-US" sz="1400" dirty="0"/>
                  <a:t> - Dummy variable pre (0) and post (1) treatment for both groups.</a:t>
                </a:r>
              </a:p>
              <a:p>
                <a:pPr marL="0" indent="0">
                  <a:buNone/>
                </a:pPr>
                <a:r>
                  <a:rPr lang="en-US" sz="1400" dirty="0"/>
                  <a:t>Control for </a:t>
                </a:r>
              </a:p>
              <a:p>
                <a:pPr lvl="1"/>
                <a:r>
                  <a:rPr lang="en-US" sz="1200" dirty="0"/>
                  <a:t>Title, </a:t>
                </a:r>
              </a:p>
              <a:p>
                <a:pPr lvl="1"/>
                <a:r>
                  <a:rPr lang="en-US" sz="1200" dirty="0"/>
                  <a:t>Total number of reviews the game got for the entire period data is available, </a:t>
                </a:r>
              </a:p>
              <a:p>
                <a:pPr lvl="1"/>
                <a:r>
                  <a:rPr lang="en-US" sz="1200" dirty="0"/>
                  <a:t>The length of each reviews (number of words in the review), </a:t>
                </a:r>
              </a:p>
              <a:p>
                <a:pPr lvl="1"/>
                <a:r>
                  <a:rPr lang="en-US" sz="1200" dirty="0"/>
                  <a:t>How effective was the review (number of likes the review got), </a:t>
                </a:r>
              </a:p>
              <a:p>
                <a:pPr lvl="1"/>
                <a:r>
                  <a:rPr lang="en-US" sz="1200" dirty="0"/>
                  <a:t>The number of hours the gamer who reviewed played the game.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F54F6B-D85D-134B-B35C-E6C40943F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1606" y="1683143"/>
                <a:ext cx="7178353" cy="3491713"/>
              </a:xfrm>
              <a:blipFill>
                <a:blip r:embed="rId2"/>
                <a:stretch>
                  <a:fillRect l="-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E31EA-0307-F04F-A848-949CDDD6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8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600B-FD47-AE47-BFA9-E4A10EA4A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Diff-in-Diff Model</a:t>
            </a:r>
            <a:br>
              <a:rPr lang="en-US" sz="2800" dirty="0"/>
            </a:br>
            <a:br>
              <a:rPr lang="en-US" sz="2800" u="sng" dirty="0"/>
            </a:br>
            <a:r>
              <a:rPr lang="en-US" sz="1800" b="1" dirty="0"/>
              <a:t>Treatment</a:t>
            </a:r>
            <a:r>
              <a:rPr lang="en-US" sz="1800" dirty="0"/>
              <a:t>  </a:t>
            </a:r>
            <a:br>
              <a:rPr lang="en-US" sz="1800" dirty="0"/>
            </a:br>
            <a:r>
              <a:rPr lang="en-US" sz="1800" dirty="0"/>
              <a:t>Control = 328710</a:t>
            </a:r>
            <a:br>
              <a:rPr lang="en-US" sz="1800" dirty="0"/>
            </a:br>
            <a:r>
              <a:rPr lang="en-US" sz="1800" dirty="0"/>
              <a:t>Treated = 76166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Treatment Time </a:t>
            </a:r>
            <a:br>
              <a:rPr lang="en-US" sz="1800" dirty="0"/>
            </a:br>
            <a:r>
              <a:rPr lang="en-US" sz="1800" dirty="0"/>
              <a:t>5</a:t>
            </a:r>
            <a:r>
              <a:rPr lang="en-US" sz="1800" baseline="30000" dirty="0"/>
              <a:t>th</a:t>
            </a:r>
            <a:r>
              <a:rPr lang="en-US" sz="1800" dirty="0"/>
              <a:t> June 2017 to 25</a:t>
            </a:r>
            <a:r>
              <a:rPr lang="en-US" sz="1800" baseline="30000" dirty="0"/>
              <a:t>th</a:t>
            </a:r>
            <a:r>
              <a:rPr lang="en-US" sz="1800" dirty="0"/>
              <a:t> June 2017</a:t>
            </a:r>
            <a:endParaRPr lang="en-US" sz="2800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A8614DF-5513-3D4D-9EC4-A5004FA70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55679"/>
            <a:ext cx="7315200" cy="4137117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F2D8872-0BD0-B14E-AC2A-6F79D124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738" y="1365204"/>
            <a:ext cx="7315200" cy="4137117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D836252E-FECC-7D49-9426-BE531216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738" y="1365204"/>
            <a:ext cx="7315200" cy="4127592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F7C8A05-4591-E44B-8A5E-7464B582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3E97C-4B5A-664A-8737-5754BEB7BCFD}"/>
              </a:ext>
            </a:extLst>
          </p:cNvPr>
          <p:cNvSpPr txBox="1"/>
          <p:nvPr/>
        </p:nvSpPr>
        <p:spPr>
          <a:xfrm>
            <a:off x="5731424" y="1108942"/>
            <a:ext cx="151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1A22D"/>
                </a:solidFill>
                <a:latin typeface="Corbel" panose="020B0503020204020204" pitchFamily="34" charset="0"/>
              </a:rPr>
              <a:t>Disabled </a:t>
            </a:r>
            <a:r>
              <a:rPr lang="en-US" sz="1400" dirty="0" err="1">
                <a:solidFill>
                  <a:srgbClr val="F1A22D"/>
                </a:solidFill>
                <a:latin typeface="Corbel" panose="020B0503020204020204" pitchFamily="34" charset="0"/>
              </a:rPr>
              <a:t>Modding</a:t>
            </a:r>
            <a:endParaRPr lang="en-US" sz="1400" dirty="0">
              <a:solidFill>
                <a:srgbClr val="F1A22D"/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6624F-6E54-6A41-A255-DD654153EA08}"/>
              </a:ext>
            </a:extLst>
          </p:cNvPr>
          <p:cNvSpPr txBox="1"/>
          <p:nvPr/>
        </p:nvSpPr>
        <p:spPr>
          <a:xfrm>
            <a:off x="7472083" y="1108942"/>
            <a:ext cx="1519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1A22D"/>
                </a:solidFill>
                <a:latin typeface="Corbel" panose="020B0503020204020204" pitchFamily="34" charset="0"/>
              </a:rPr>
              <a:t>Enabled </a:t>
            </a:r>
            <a:r>
              <a:rPr lang="en-US" sz="1400" dirty="0" err="1">
                <a:solidFill>
                  <a:srgbClr val="F1A22D"/>
                </a:solidFill>
                <a:latin typeface="Corbel" panose="020B0503020204020204" pitchFamily="34" charset="0"/>
              </a:rPr>
              <a:t>Modding</a:t>
            </a:r>
            <a:endParaRPr lang="en-US" sz="1400" dirty="0">
              <a:solidFill>
                <a:srgbClr val="F1A22D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9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C0BA-8178-8241-BFF6-8FD9C834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 in Diff Model Results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Is the difference in Before &amp; After the difference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D09302-20B6-F541-A8D0-27347AB4B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991" y="614491"/>
            <a:ext cx="6195535" cy="562901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713B00-27AC-8D48-9A48-02C48CF3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3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A799688-A65C-4846-822E-8B7A3731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08376FC-75EF-4E04-AAE7-50AC47B40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BC733717-8978-4840-8762-A474DFA62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95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AC30C-AD74-0742-B83C-C852340E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08" y="781554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AF82E-ADA4-C24F-9A67-61BFF7DFE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9" y="2037347"/>
            <a:ext cx="4497850" cy="3834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DID estimator is very significant in all models.</a:t>
            </a: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Estimator value is -0.648 on average. </a:t>
            </a: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This implies that there was a fall of 0.648 points (on a 0 to 1 scale) in average game recommendation due to removing </a:t>
            </a:r>
            <a:r>
              <a:rPr lang="en-US" sz="1800" dirty="0" err="1"/>
              <a:t>modding</a:t>
            </a:r>
            <a:r>
              <a:rPr lang="en-US" sz="1800" dirty="0"/>
              <a:t> abilities of Gamers playing GTA – V.</a:t>
            </a:r>
          </a:p>
          <a:p>
            <a:pPr marL="285750" indent="-28575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Hence, while previously the average game score was 0.731, after the treatment the average game score fell to 0.129.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FBE0B9-5F11-0C43-AE1F-9DD86752B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86249"/>
              </p:ext>
            </p:extLst>
          </p:nvPr>
        </p:nvGraphicFramePr>
        <p:xfrm>
          <a:off x="5408675" y="759599"/>
          <a:ext cx="5651344" cy="5330664"/>
        </p:xfrm>
        <a:graphic>
          <a:graphicData uri="http://schemas.openxmlformats.org/drawingml/2006/table">
            <a:tbl>
              <a:tblPr/>
              <a:tblGrid>
                <a:gridCol w="2174832">
                  <a:extLst>
                    <a:ext uri="{9D8B030D-6E8A-4147-A177-3AD203B41FA5}">
                      <a16:colId xmlns:a16="http://schemas.microsoft.com/office/drawing/2014/main" val="2933041954"/>
                    </a:ext>
                  </a:extLst>
                </a:gridCol>
                <a:gridCol w="965698">
                  <a:extLst>
                    <a:ext uri="{9D8B030D-6E8A-4147-A177-3AD203B41FA5}">
                      <a16:colId xmlns:a16="http://schemas.microsoft.com/office/drawing/2014/main" val="438057767"/>
                    </a:ext>
                  </a:extLst>
                </a:gridCol>
                <a:gridCol w="1255407">
                  <a:extLst>
                    <a:ext uri="{9D8B030D-6E8A-4147-A177-3AD203B41FA5}">
                      <a16:colId xmlns:a16="http://schemas.microsoft.com/office/drawing/2014/main" val="3067894603"/>
                    </a:ext>
                  </a:extLst>
                </a:gridCol>
                <a:gridCol w="1255407">
                  <a:extLst>
                    <a:ext uri="{9D8B030D-6E8A-4147-A177-3AD203B41FA5}">
                      <a16:colId xmlns:a16="http://schemas.microsoft.com/office/drawing/2014/main" val="2711135063"/>
                    </a:ext>
                  </a:extLst>
                </a:gridCol>
              </a:tblGrid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(1)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(2)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(3)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152831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VARIABLES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Model 1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Model 2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Model 3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711749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997001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modded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-0.00667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-0.0154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-0.0853***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257323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(0.0104)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(0.00936)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(0.0130)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64096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modtime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0.0447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0.0451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0.0449***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058327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(0.0359)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(0.0359)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(0.00105)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143412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did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-0.648***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-0.649***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-0.649***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280156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(0.0359)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(0.0359)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(0.00128)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779710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nHelpful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-1.24e-06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-3.33e-06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949008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(5.01e-06)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(4.87e-06)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790126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nFunny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-3.95e-06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-5.13e-06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621323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(8.16e-06)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(6.87e-06)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793989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hours_played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-3.01e-06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-3.30e-06***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74675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(2.06e-06)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(3.56e-07)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265368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Review_Num_Words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-6.77e-05***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274828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(1.09e-05)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859630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Constant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0.739***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0.751***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0.819***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832100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(0.0104)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(0.00941)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(0.0130)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07608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49054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Observations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433,321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433,321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433,321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651895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R-squared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0.591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453121"/>
                  </a:ext>
                </a:extLst>
              </a:tr>
              <a:tr h="2317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Number of title_coded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48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48</a:t>
                      </a:r>
                      <a:endParaRPr lang="es-ES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 </a:t>
                      </a:r>
                      <a:endParaRPr lang="es-ES" sz="13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50297" marR="5029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43729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7EC0-816F-834C-9B48-3B7070FAA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0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039CE-A75E-F841-9782-BDF6D70FF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 &amp; Discussion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8610E5E-B89E-DE45-8CCB-F5075D66C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n-US" dirty="0"/>
              <a:t>We can conclude that company polices that effect consumer sentiments have a significant impact on voter ratings and recommendations in online forums. </a:t>
            </a:r>
          </a:p>
          <a:p>
            <a:r>
              <a:rPr lang="en-US" dirty="0"/>
              <a:t>In this sense, companies should closely monitor online forums and platforms in real-time (dynamic) using high frequency user reviews and ratings in order to get a sense of changing consumer sentiments to internal &amp; external innovations, changing company policies, etc.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E7ACD-82DA-F049-8FE0-98749EF4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9DEB7-5543-8148-9596-B7053C31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 fontScale="90000"/>
          </a:bodyPr>
          <a:lstStyle/>
          <a:p>
            <a:r>
              <a:rPr lang="en-US" dirty="0"/>
              <a:t>Monitoring Online Review Scores to align to Consumer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7333-1913-CD4D-96D8-6DA44629E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n-US" sz="1400" dirty="0"/>
              <a:t>Consumer satisfaction is a strong ingredient to commercial success in B2C markets.</a:t>
            </a:r>
          </a:p>
          <a:p>
            <a:r>
              <a:rPr lang="en-US" sz="1400" dirty="0"/>
              <a:t>This is true for both product and service sector industries.</a:t>
            </a:r>
          </a:p>
          <a:p>
            <a:r>
              <a:rPr lang="en-US" sz="1400" dirty="0"/>
              <a:t>Methods of determining consumer reaction and perception to innovation and change (both internal &amp; external) were dependent on traditional market research methods such as consumer surveys, focus groups, etc. </a:t>
            </a:r>
          </a:p>
          <a:p>
            <a:r>
              <a:rPr lang="en-US" sz="1400" dirty="0"/>
              <a:t>Due to increase in online chatter, online communities where consumers review a product (or service) offers another opportunity to monitor consumer reaction. </a:t>
            </a:r>
          </a:p>
          <a:p>
            <a:r>
              <a:rPr lang="en-US" sz="1400" dirty="0"/>
              <a:t>Further, consumer data from online environments is of </a:t>
            </a:r>
            <a:r>
              <a:rPr lang="en-US" sz="1400" b="1" dirty="0"/>
              <a:t>high frequency</a:t>
            </a:r>
            <a:r>
              <a:rPr lang="en-US" sz="1400" dirty="0"/>
              <a:t>, i.e. it is much more dynamic and quick.</a:t>
            </a:r>
          </a:p>
          <a:p>
            <a:r>
              <a:rPr lang="en-US" sz="1400" dirty="0"/>
              <a:t>The question is, are signals from such online platforms reliable? 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093E4-4627-6C4E-9A10-EB20E3FA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3C621-38D9-284A-8379-3CA9D784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900" spc="-100" dirty="0">
                <a:solidFill>
                  <a:schemeClr val="accent1"/>
                </a:solidFill>
              </a:rPr>
              <a:t>Any Questions, Comments or Endogeneity Concerns?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5B1E0-2ED8-DA45-9BE8-5F767F3B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Econometrics</a:t>
            </a:r>
            <a:r>
              <a:rPr lang="en"/>
              <a:t> II - Final Project - Nishant Das - 13th May 2019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861A1-010D-8949-AD42-9D1A8C98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20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F73C4E-9784-724D-863B-AD3F5E0A9C60}"/>
              </a:ext>
            </a:extLst>
          </p:cNvPr>
          <p:cNvSpPr txBox="1">
            <a:spLocks/>
          </p:cNvSpPr>
          <p:nvPr/>
        </p:nvSpPr>
        <p:spPr>
          <a:xfrm>
            <a:off x="8254938" y="2601954"/>
            <a:ext cx="3822050" cy="325526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spc="-1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0398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F37826C-4A8B-4AA5-BE8C-A755B1970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B47C81-5765-4486-9BD1-E0EB32F4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AB92E6E-7D5E-4352-8578-81DBA8D8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7037C1-8BFC-4D4B-85AD-146389D19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AA470-2EC0-8348-80C3-F96D9F20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4705801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Online Gaming Community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3EDA1-892D-5F4B-AC51-D2AEB429F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15" y="4670246"/>
            <a:ext cx="4675634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F935E-8D43-5C49-ABA8-5D6960D4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77" y="970500"/>
            <a:ext cx="4908848" cy="490884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A8574E4-D4FE-4D05-B119-6949BCC14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2B2B86-0A3B-E547-ACC2-6B40B09C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F37826C-4A8B-4AA5-BE8C-A755B1970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B47C81-5765-4486-9BD1-E0EB32F4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AFD7E30-4FA2-4EF8-BB3C-096AAC3EE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BC7293-0492-4B68-88EF-6362B3E9B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C4A10-08A5-EB43-AECB-EB02163D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spc="-100"/>
              <a:t>Overall Data Attributes</a:t>
            </a:r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D4DF8C-DCA6-B944-8D25-F062A2BC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451070"/>
            <a:ext cx="6367271" cy="394770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F22716B-0B4A-4DF5-8C68-165745EDF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F2D1AE-C3F6-024C-A2CC-B084D507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DA7111-BE47-DA48-BFA4-4E2E5EAE7A6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8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F37826C-4A8B-4AA5-BE8C-A755B1970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B47C81-5765-4486-9BD1-E0EB32F4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AFD7E30-4FA2-4EF8-BB3C-096AAC3EE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BC7293-0492-4B68-88EF-6362B3E9B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F78E5-6F6D-9F43-8F38-A1E98AF4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spc="-100" dirty="0"/>
              <a:t>Upon investigating the data I noticed a strong spike in negative reviews in a certain time interval. </a:t>
            </a:r>
          </a:p>
        </p:txBody>
      </p:sp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ECC1A720-ACD6-0342-8BB5-43F602DA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66" y="1510194"/>
            <a:ext cx="6554362" cy="381920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F22716B-0B4A-4DF5-8C68-165745EDF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1F990-2D2D-144E-8CE5-CE2D66CC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EDA7111-BE47-DA48-BFA4-4E2E5EAE7A6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D6070-B7C3-9245-AF04-BEED03FB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Econometrics II - Final Project - Nishant Das - 13th May 2019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7BAC42-AE9A-4C4F-B562-A411BBDE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1" y="0"/>
            <a:ext cx="1209639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77A25-071D-8A4E-9CCD-7230B281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6</a:t>
            </a:fld>
            <a:endParaRPr lang="en-US"/>
          </a:p>
        </p:txBody>
      </p:sp>
      <p:sp>
        <p:nvSpPr>
          <p:cNvPr id="2" name="Donut 1">
            <a:extLst>
              <a:ext uri="{FF2B5EF4-FFF2-40B4-BE49-F238E27FC236}">
                <a16:creationId xmlns:a16="http://schemas.microsoft.com/office/drawing/2014/main" id="{30A11628-CC35-D045-995C-707E5A235B18}"/>
              </a:ext>
            </a:extLst>
          </p:cNvPr>
          <p:cNvSpPr/>
          <p:nvPr/>
        </p:nvSpPr>
        <p:spPr>
          <a:xfrm>
            <a:off x="7096259" y="955190"/>
            <a:ext cx="2349781" cy="2222985"/>
          </a:xfrm>
          <a:prstGeom prst="donut">
            <a:avLst>
              <a:gd name="adj" fmla="val 508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1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4291B-CACB-D945-B02E-9E0F2584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The reason for the spike in negative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E2EC7-0B41-1E44-B487-DAD35D8F4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Grand Theft Auto V</a:t>
            </a:r>
          </a:p>
          <a:p>
            <a:r>
              <a:rPr lang="en-US" dirty="0"/>
              <a:t>Mods = Gamer allowed to modify their characters, gaming experience, etc.</a:t>
            </a:r>
          </a:p>
          <a:p>
            <a:r>
              <a:rPr lang="en-US" dirty="0"/>
              <a:t>The game’s parent company, Take-Two Interactive, had cancelled modification ability of gamers.</a:t>
            </a:r>
          </a:p>
          <a:p>
            <a:r>
              <a:rPr lang="en-US" dirty="0"/>
              <a:t>This resulted in large number of games responding negatively to the game.</a:t>
            </a:r>
          </a:p>
          <a:p>
            <a:r>
              <a:rPr lang="en-US" dirty="0"/>
              <a:t>Around 80,000 people supported a </a:t>
            </a:r>
            <a:r>
              <a:rPr lang="en-US" dirty="0" err="1"/>
              <a:t>change.org</a:t>
            </a:r>
            <a:r>
              <a:rPr lang="en-US" dirty="0"/>
              <a:t> campaign.</a:t>
            </a:r>
          </a:p>
          <a:p>
            <a:r>
              <a:rPr lang="en-US" dirty="0"/>
              <a:t>Public response was so strong, that the company had to reverse it’s policy in 3 weeks.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2919E-F159-F44B-8521-8F3474F5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9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7C067C-4598-0047-A0E2-1F07AB34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82" y="686067"/>
            <a:ext cx="6984571" cy="5412822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9867CFF-C953-E348-9469-F2CE5434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9FA6807-EF54-3546-9C6A-9BC59D1D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347" y="77648"/>
            <a:ext cx="4546653" cy="6702703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B5E5C2-6CB6-104D-9D45-CF7B71943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92" y="0"/>
            <a:ext cx="4545212" cy="6377255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32D26B-7D69-1B47-BCEA-0D80A93D1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24" y="3103039"/>
            <a:ext cx="4700807" cy="3618436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F6CF9D-6F22-1B4D-97B0-FFDB711D0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468" y="3187156"/>
            <a:ext cx="4720130" cy="368141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B0510-665B-E14C-A707-31BACEE84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990" y="2672233"/>
            <a:ext cx="3830409" cy="3624057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865ECB-8A8A-9347-995A-524C75384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63" y="-62385"/>
            <a:ext cx="3706862" cy="39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7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741CD-BDC4-8441-9BCF-3B966BB0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6788601" cy="43424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spc="-100" dirty="0">
                <a:solidFill>
                  <a:schemeClr val="accent1"/>
                </a:solidFill>
              </a:rPr>
              <a:t>Clearly, there was a strong change in consumer sentiments. Good opportunity to check if shift in public sentiment was registered in online forums too.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F1A60E-F5DA-B04A-A111-F487330B7BF1}"/>
              </a:ext>
            </a:extLst>
          </p:cNvPr>
          <p:cNvSpPr txBox="1">
            <a:spLocks/>
          </p:cNvSpPr>
          <p:nvPr/>
        </p:nvSpPr>
        <p:spPr>
          <a:xfrm>
            <a:off x="8254938" y="2601954"/>
            <a:ext cx="3822050" cy="325526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spc="-100" dirty="0">
                <a:solidFill>
                  <a:schemeClr val="bg1"/>
                </a:solidFill>
              </a:rPr>
              <a:t>Can product review mechanism in online forums capture shift in public sentiment?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A6FE6-BE4A-2D4F-B4F3-9DF6F828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A7111-BE47-DA48-BFA4-4E2E5EAE7A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Microsoft Macintosh PowerPoint</Application>
  <PresentationFormat>Widescreen</PresentationFormat>
  <Paragraphs>181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Corbel</vt:lpstr>
      <vt:lpstr>Times New Roman</vt:lpstr>
      <vt:lpstr>Wingdings 2</vt:lpstr>
      <vt:lpstr>Frame</vt:lpstr>
      <vt:lpstr>Dynamic Alignment to Consumer Sentiments using Online Platforms</vt:lpstr>
      <vt:lpstr>Monitoring Online Review Scores to align to Consumer Requirements</vt:lpstr>
      <vt:lpstr> Online Gaming Community </vt:lpstr>
      <vt:lpstr>Overall Data Attributes</vt:lpstr>
      <vt:lpstr>Upon investigating the data I noticed a strong spike in negative reviews in a certain time interval. </vt:lpstr>
      <vt:lpstr>PowerPoint Presentation</vt:lpstr>
      <vt:lpstr>The reason for the spike in negative reviews</vt:lpstr>
      <vt:lpstr>PowerPoint Presentation</vt:lpstr>
      <vt:lpstr>Clearly, there was a strong change in consumer sentiments. Good opportunity to check if shift in public sentiment was registered in online forums too. </vt:lpstr>
      <vt:lpstr>Hypothesis</vt:lpstr>
      <vt:lpstr>Study Specific Data Attributes</vt:lpstr>
      <vt:lpstr>Summary Statistics</vt:lpstr>
      <vt:lpstr>Some Game &amp; Consumer Statistics</vt:lpstr>
      <vt:lpstr>Average Recommendation Score per day </vt:lpstr>
      <vt:lpstr>Diff-in-Diff Model</vt:lpstr>
      <vt:lpstr>Diff-in-Diff Model  Treatment   Control = 328710 Treated = 76166  Treatment Time  5th June 2017 to 25th June 2017</vt:lpstr>
      <vt:lpstr>Diff in Diff Model Results  Is the difference in Before &amp; After the difference </vt:lpstr>
      <vt:lpstr>Results</vt:lpstr>
      <vt:lpstr>Conclusion &amp; Discussion</vt:lpstr>
      <vt:lpstr>Any Questions, Comments or Endogeneity Concerns?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Alignment to Consumer Sentiments using Online Platforms</dc:title>
  <dc:creator>Das, Nishant</dc:creator>
  <cp:lastModifiedBy>Das, Nishant</cp:lastModifiedBy>
  <cp:revision>1</cp:revision>
  <dcterms:created xsi:type="dcterms:W3CDTF">2020-01-24T10:55:37Z</dcterms:created>
  <dcterms:modified xsi:type="dcterms:W3CDTF">2020-01-24T10:55:51Z</dcterms:modified>
</cp:coreProperties>
</file>